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6" r:id="rId4"/>
    <p:sldId id="307" r:id="rId5"/>
    <p:sldId id="308" r:id="rId6"/>
    <p:sldId id="310" r:id="rId7"/>
    <p:sldId id="269" r:id="rId8"/>
    <p:sldId id="311" r:id="rId9"/>
    <p:sldId id="313" r:id="rId10"/>
    <p:sldId id="312" r:id="rId11"/>
    <p:sldId id="315" r:id="rId12"/>
    <p:sldId id="316" r:id="rId13"/>
    <p:sldId id="320" r:id="rId14"/>
    <p:sldId id="321" r:id="rId15"/>
    <p:sldId id="318" r:id="rId16"/>
    <p:sldId id="286" r:id="rId17"/>
    <p:sldId id="287" r:id="rId18"/>
  </p:sldIdLst>
  <p:sldSz cx="9144000" cy="5143500" type="screen16x9"/>
  <p:notesSz cx="6858000" cy="9144000"/>
  <p:embeddedFontLst>
    <p:embeddedFont>
      <p:font typeface="Bahiana" panose="020B0604020202020204" charset="0"/>
      <p:regular r:id="rId20"/>
    </p:embeddedFont>
    <p:embeddedFont>
      <p:font typeface="Barlow Semi Condensed" panose="020B0604020202020204" charset="0"/>
      <p:regular r:id="rId21"/>
      <p:bold r:id="rId22"/>
      <p:italic r:id="rId23"/>
      <p:boldItalic r:id="rId24"/>
    </p:embeddedFont>
    <p:embeddedFont>
      <p:font typeface="Barlow Semi Condensed SemiBold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Petronijevic" initials="AP" lastIdx="1" clrIdx="0">
    <p:extLst>
      <p:ext uri="{19B8F6BF-5375-455C-9EA6-DF929625EA0E}">
        <p15:presenceInfo xmlns:p15="http://schemas.microsoft.com/office/powerpoint/2012/main" userId="ab313fed4ba3f8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4D238B-8405-46E8-870C-CAC8160AD685}">
  <a:tblStyle styleId="{474D238B-8405-46E8-870C-CAC8160AD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204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51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6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549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241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6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62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bad27d065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bad27d065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83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1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51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4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rgbClr val="434343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rabicPeriod"/>
              <a:defRPr>
                <a:solidFill>
                  <a:srgbClr val="F3F3F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 Regular"/>
              <a:buAutoNum type="alphaLcPeriod"/>
              <a:defRPr>
                <a:solidFill>
                  <a:srgbClr val="F3F3F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 Regular"/>
              <a:buAutoNum type="romanLcPeriod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/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7491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2" r:id="rId5"/>
    <p:sldLayoutId id="2147483670" r:id="rId6"/>
    <p:sldLayoutId id="2147483674" r:id="rId7"/>
    <p:sldLayoutId id="2147483676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napetronijevic56@gmail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napetron" TargetMode="External"/><Relationship Id="rId4" Type="http://schemas.openxmlformats.org/officeDocument/2006/relationships/hyperlink" Target="https://www.linkedin.com/in/ana-petronijevic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inodsblog.com/2018/10/15/everything-you-need-to-know-about-convolutional-neural-networks/" TargetMode="External"/><Relationship Id="rId7" Type="http://schemas.openxmlformats.org/officeDocument/2006/relationships/hyperlink" Target="https://www.metmuseum.org/toah/hd/roma/hd_roma.htm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etmuseum.org/toah/hd/imml/hd_imml.htm" TargetMode="External"/><Relationship Id="rId5" Type="http://schemas.openxmlformats.org/officeDocument/2006/relationships/hyperlink" Target="https://www.tate.org.uk/art/art-terms/i/impressionism" TargetMode="External"/><Relationship Id="rId4" Type="http://schemas.openxmlformats.org/officeDocument/2006/relationships/hyperlink" Target="https://www.tate.org.uk/art/art-terms/r/romanticismdes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28149" y="1894050"/>
            <a:ext cx="5912365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CLASSIFYING ART PERIODS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Ana Petronijevic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1128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60681D7-55FC-4D94-BCBE-2A27FCEC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39561"/>
            <a:ext cx="3377807" cy="332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635;p45">
            <a:extLst>
              <a:ext uri="{FF2B5EF4-FFF2-40B4-BE49-F238E27FC236}">
                <a16:creationId xmlns:a16="http://schemas.microsoft.com/office/drawing/2014/main" id="{C77617DE-3304-472C-9A63-EE2D5BDE59FF}"/>
              </a:ext>
            </a:extLst>
          </p:cNvPr>
          <p:cNvSpPr txBox="1"/>
          <p:nvPr/>
        </p:nvSpPr>
        <p:spPr>
          <a:xfrm>
            <a:off x="4860292" y="255272"/>
            <a:ext cx="2039626" cy="57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 69.23%</a:t>
            </a:r>
          </a:p>
        </p:txBody>
      </p:sp>
      <p:pic>
        <p:nvPicPr>
          <p:cNvPr id="9220" name="Picture 4" descr="Image result for Dance at Moulin de la Galette">
            <a:extLst>
              <a:ext uri="{FF2B5EF4-FFF2-40B4-BE49-F238E27FC236}">
                <a16:creationId xmlns:a16="http://schemas.microsoft.com/office/drawing/2014/main" id="{CF97C67B-B0FC-4F95-B657-48D2D70B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34" y="1178169"/>
            <a:ext cx="4283047" cy="318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Renoir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Bal du moulin de la Galette (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commonly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known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as Dance at Le moulin de la Galette)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1876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6149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79647" y="139523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999113" y="4516643"/>
            <a:ext cx="14802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Goya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Saturn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Devouring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His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Son</a:t>
            </a:r>
          </a:p>
          <a:p>
            <a:pPr algn="r"/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1819-1823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C12756-48A7-4A9D-9ACC-693D1CC3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7" y="1055717"/>
            <a:ext cx="3558207" cy="332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sitting, standing, brown, dog&#10;&#10;Description automatically generated">
            <a:extLst>
              <a:ext uri="{FF2B5EF4-FFF2-40B4-BE49-F238E27FC236}">
                <a16:creationId xmlns:a16="http://schemas.microsoft.com/office/drawing/2014/main" id="{EB067A71-B916-4E30-B323-7BB96AD5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79" y="626857"/>
            <a:ext cx="2382955" cy="4377120"/>
          </a:xfrm>
          <a:prstGeom prst="rect">
            <a:avLst/>
          </a:prstGeom>
        </p:spPr>
      </p:pic>
      <p:sp>
        <p:nvSpPr>
          <p:cNvPr id="10" name="Google Shape;635;p45">
            <a:extLst>
              <a:ext uri="{FF2B5EF4-FFF2-40B4-BE49-F238E27FC236}">
                <a16:creationId xmlns:a16="http://schemas.microsoft.com/office/drawing/2014/main" id="{1F510D1F-24B9-47DA-9175-768BCF1B2937}"/>
              </a:ext>
            </a:extLst>
          </p:cNvPr>
          <p:cNvSpPr txBox="1"/>
          <p:nvPr/>
        </p:nvSpPr>
        <p:spPr>
          <a:xfrm>
            <a:off x="4860292" y="255272"/>
            <a:ext cx="2039626" cy="57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 88.94%</a:t>
            </a:r>
          </a:p>
        </p:txBody>
      </p:sp>
    </p:spTree>
    <p:extLst>
      <p:ext uri="{BB962C8B-B14F-4D97-AF65-F5344CB8AC3E}">
        <p14:creationId xmlns:p14="http://schemas.microsoft.com/office/powerpoint/2010/main" val="703374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23386" y="230704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43664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Delacroix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The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Death</a:t>
            </a:r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 of </a:t>
            </a:r>
            <a:r>
              <a:rPr lang="fr-FR" sz="1000" dirty="0" err="1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Sardanapalus</a:t>
            </a:r>
            <a:endParaRPr lang="fr-FR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1827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Google Shape;635;p45">
            <a:extLst>
              <a:ext uri="{FF2B5EF4-FFF2-40B4-BE49-F238E27FC236}">
                <a16:creationId xmlns:a16="http://schemas.microsoft.com/office/drawing/2014/main" id="{D2403D20-32CC-46E5-9109-DB936F05A34D}"/>
              </a:ext>
            </a:extLst>
          </p:cNvPr>
          <p:cNvSpPr txBox="1"/>
          <p:nvPr/>
        </p:nvSpPr>
        <p:spPr>
          <a:xfrm>
            <a:off x="6718999" y="4424209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2" name="Google Shape;635;p45">
            <a:extLst>
              <a:ext uri="{FF2B5EF4-FFF2-40B4-BE49-F238E27FC236}">
                <a16:creationId xmlns:a16="http://schemas.microsoft.com/office/drawing/2014/main" id="{FF86D5B4-21B6-4E3C-82DF-38A2F30FD4AF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24" name="Google Shape;635;p45">
            <a:extLst>
              <a:ext uri="{FF2B5EF4-FFF2-40B4-BE49-F238E27FC236}">
                <a16:creationId xmlns:a16="http://schemas.microsoft.com/office/drawing/2014/main" id="{4ADAAB3D-4B05-41DE-B86C-FFC0E16ECB70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pic>
        <p:nvPicPr>
          <p:cNvPr id="3" name="Picture 2" descr="A picture containing text, book, different, sitting&#10;&#10;Description automatically generated">
            <a:extLst>
              <a:ext uri="{FF2B5EF4-FFF2-40B4-BE49-F238E27FC236}">
                <a16:creationId xmlns:a16="http://schemas.microsoft.com/office/drawing/2014/main" id="{FB47AAEE-F651-429A-AFF9-49780D01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5" y="1039560"/>
            <a:ext cx="4264063" cy="338534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4EF1C18-501A-49C6-8FB4-6945A749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11" y="1015756"/>
            <a:ext cx="3711782" cy="345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35;p45">
            <a:extLst>
              <a:ext uri="{FF2B5EF4-FFF2-40B4-BE49-F238E27FC236}">
                <a16:creationId xmlns:a16="http://schemas.microsoft.com/office/drawing/2014/main" id="{9FB33B0C-2D98-4474-9317-29C7954101D9}"/>
              </a:ext>
            </a:extLst>
          </p:cNvPr>
          <p:cNvSpPr txBox="1"/>
          <p:nvPr/>
        </p:nvSpPr>
        <p:spPr>
          <a:xfrm>
            <a:off x="4860292" y="255272"/>
            <a:ext cx="2039626" cy="57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Romanticism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</a:t>
            </a:r>
            <a:r>
              <a:rPr lang="en-US" sz="1200" dirty="0" err="1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Impressonism</a:t>
            </a: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 37.49%</a:t>
            </a:r>
          </a:p>
        </p:txBody>
      </p:sp>
    </p:spTree>
    <p:extLst>
      <p:ext uri="{BB962C8B-B14F-4D97-AF65-F5344CB8AC3E}">
        <p14:creationId xmlns:p14="http://schemas.microsoft.com/office/powerpoint/2010/main" val="951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4294967295"/>
          </p:nvPr>
        </p:nvSpPr>
        <p:spPr>
          <a:xfrm>
            <a:off x="1735136" y="-21550"/>
            <a:ext cx="5673725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of predictions and actual classes based on year produced.</a:t>
            </a:r>
            <a:endParaRPr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65981B-56B3-42A6-A616-AC1B199D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0" y="447380"/>
            <a:ext cx="7802099" cy="46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4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4294967295"/>
          </p:nvPr>
        </p:nvSpPr>
        <p:spPr>
          <a:xfrm>
            <a:off x="1735136" y="-21550"/>
            <a:ext cx="5673725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predicted and true classes compared to top genre types.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DA98C-4A05-4024-814E-FC5121EC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59" y="456462"/>
            <a:ext cx="4430957" cy="468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78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body" idx="1"/>
          </p:nvPr>
        </p:nvSpPr>
        <p:spPr>
          <a:xfrm>
            <a:off x="720150" y="3210526"/>
            <a:ext cx="7703700" cy="1852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localization/object detection to find common subject matter and how that might affect predictions.</a:t>
            </a:r>
          </a:p>
          <a:p>
            <a:pPr lvl="1" indent="-304800">
              <a:spcBef>
                <a:spcPts val="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200" dirty="0"/>
              <a:t>For example, an impressionist portrait was in accurately predicted. Portrait are not common in impressionism.</a:t>
            </a:r>
            <a:endParaRPr sz="1200"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Train sketches and artist separately and use transfer learning.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Paintings at the beginning and end of certain period might have influences of a prior or changing style.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Higher quality images</a:t>
            </a:r>
            <a:endParaRPr dirty="0">
              <a:solidFill>
                <a:srgbClr val="F3F3F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Monet painted many images of the same location at different times and analyzing how pixel values can change the prediction.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/>
              <a:t>More data. Scrapping museums, websites of artist, institutions.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AutoNum type="arabicPeriod"/>
            </a:pPr>
            <a:r>
              <a:rPr lang="en-US" dirty="0">
                <a:solidFill>
                  <a:srgbClr val="F3F3F3"/>
                </a:solidFill>
              </a:rPr>
              <a:t>Use a cloud platform to train a stronger model.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</a:pPr>
            <a:endParaRPr dirty="0">
              <a:solidFill>
                <a:srgbClr val="F3F3F3"/>
              </a:solidFill>
            </a:endParaRPr>
          </a:p>
        </p:txBody>
      </p:sp>
      <p:sp>
        <p:nvSpPr>
          <p:cNvPr id="493" name="Google Shape;493;p34"/>
          <p:cNvSpPr txBox="1">
            <a:spLocks noGrp="1"/>
          </p:cNvSpPr>
          <p:nvPr>
            <p:ph type="ctrTitle"/>
          </p:nvPr>
        </p:nvSpPr>
        <p:spPr>
          <a:xfrm>
            <a:off x="720150" y="80776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3F3F3"/>
                </a:solidFill>
              </a:rPr>
              <a:t>CONCLUSIONS: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14338" name="Picture 2" descr="Image result for goya the pilgrimage">
            <a:extLst>
              <a:ext uri="{FF2B5EF4-FFF2-40B4-BE49-F238E27FC236}">
                <a16:creationId xmlns:a16="http://schemas.microsoft.com/office/drawing/2014/main" id="{9B9D6916-EE7B-4924-AF7F-65BF93E8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3" y="567894"/>
            <a:ext cx="8316687" cy="255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82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3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THANKS!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39" name="Google Shape;1139;p63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34343"/>
                </a:solidFill>
              </a:rPr>
              <a:t>Do</a:t>
            </a:r>
            <a:r>
              <a:rPr lang="en" dirty="0"/>
              <a:t> you</a:t>
            </a:r>
            <a:r>
              <a:rPr lang="en" dirty="0">
                <a:solidFill>
                  <a:srgbClr val="434343"/>
                </a:solidFill>
              </a:rPr>
              <a:t> have any questions?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34343"/>
                </a:solidFill>
                <a:hlinkClick r:id="rId3"/>
              </a:rPr>
              <a:t>anapetronijevic56</a:t>
            </a:r>
            <a:r>
              <a:rPr lang="en" dirty="0">
                <a:solidFill>
                  <a:srgbClr val="434343"/>
                </a:solidFill>
                <a:hlinkClick r:id="rId3"/>
              </a:rPr>
              <a:t>@</a:t>
            </a:r>
            <a:r>
              <a:rPr lang="en-US" dirty="0" err="1">
                <a:solidFill>
                  <a:srgbClr val="434343"/>
                </a:solidFill>
                <a:hlinkClick r:id="rId3"/>
              </a:rPr>
              <a:t>gmail</a:t>
            </a:r>
            <a:r>
              <a:rPr lang="en" dirty="0">
                <a:solidFill>
                  <a:srgbClr val="434343"/>
                </a:solidFill>
                <a:hlinkClick r:id="rId3"/>
              </a:rPr>
              <a:t>.com</a:t>
            </a:r>
            <a:endParaRPr lang="en" dirty="0">
              <a:solidFill>
                <a:srgbClr val="434343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" dirty="0"/>
              <a:t>Linked</a:t>
            </a:r>
            <a:r>
              <a:rPr lang="en-US" dirty="0"/>
              <a:t>In: </a:t>
            </a:r>
            <a:r>
              <a:rPr lang="en-US" dirty="0">
                <a:hlinkClick r:id="rId4"/>
              </a:rPr>
              <a:t>linkedin.com/in/ana-</a:t>
            </a:r>
            <a:r>
              <a:rPr lang="en-US" dirty="0" err="1">
                <a:hlinkClick r:id="rId4"/>
              </a:rPr>
              <a:t>petronijevic</a:t>
            </a:r>
            <a:r>
              <a:rPr lang="en-US" dirty="0">
                <a:hlinkClick r:id="rId4"/>
              </a:rPr>
              <a:t>/</a:t>
            </a:r>
            <a:r>
              <a:rPr lang="en" dirty="0">
                <a:solidFill>
                  <a:srgbClr val="434343"/>
                </a:solidFill>
              </a:rPr>
              <a:t>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" dirty="0"/>
              <a:t>Github: </a:t>
            </a:r>
            <a:r>
              <a:rPr lang="en-US" dirty="0">
                <a:hlinkClick r:id="rId5"/>
              </a:rPr>
              <a:t>github.com/</a:t>
            </a:r>
            <a:r>
              <a:rPr lang="en-US" dirty="0" err="1">
                <a:hlinkClick r:id="rId5"/>
              </a:rPr>
              <a:t>anapetron</a:t>
            </a:r>
            <a:endParaRPr dirty="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140" name="Google Shape;1140;p63"/>
          <p:cNvSpPr txBox="1"/>
          <p:nvPr/>
        </p:nvSpPr>
        <p:spPr>
          <a:xfrm>
            <a:off x="5632500" y="4466000"/>
            <a:ext cx="27915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Please keep this slide for attribution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/>
          <p:nvPr/>
        </p:nvSpPr>
        <p:spPr>
          <a:xfrm>
            <a:off x="8050925" y="43901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975" cap="flat" cmpd="sng">
            <a:solidFill>
              <a:srgbClr val="E7CEBA"/>
            </a:solidFill>
            <a:prstDash val="solid"/>
            <a:miter lim="3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4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  <a:buFont typeface="Roboto Condensed Light"/>
              <a:buChar char="●"/>
            </a:pPr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https://vinodsblog.com/2018/10/15/everything-you-need-to-know-about-convolutional-neural-networks/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https://www.tate.org.uk/art/art-terms/r/romanticism</a:t>
            </a:r>
            <a:r>
              <a:rPr lang="en" dirty="0"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desk</a:t>
            </a:r>
            <a:endParaRPr lang="en" dirty="0">
              <a:uFill>
                <a:noFill/>
              </a:uFill>
            </a:endParaRPr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https://www.tate.org.uk/art/art-terms/i/impressionism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https://www.metmuseum.org/toah/hd/imml/hd_imml.htm</a:t>
            </a:r>
            <a:endParaRPr lang="en-US" dirty="0"/>
          </a:p>
          <a:p>
            <a:pPr lvl="0">
              <a:spcBef>
                <a:spcPts val="1600"/>
              </a:spcBef>
              <a:buChar char="●"/>
            </a:pP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https://www.metmuseum.org/toah/hd/roma/hd_roma.htm</a:t>
            </a:r>
            <a:endParaRPr dirty="0"/>
          </a:p>
        </p:txBody>
      </p:sp>
      <p:sp>
        <p:nvSpPr>
          <p:cNvPr id="1161" name="Google Shape;1161;p64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MODELING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6432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01</a:t>
            </a:r>
            <a:endParaRPr sz="480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8050" y="168543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8050" y="2727590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03</a:t>
            </a:r>
            <a:endParaRPr sz="480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&amp; CONCLUSIONS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8050" y="377417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04</a:t>
            </a:r>
            <a:endParaRPr sz="480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with years and genres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 and analysis RGB values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preprocessing &amp; CNN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86543" y="1507612"/>
            <a:ext cx="4503633" cy="2731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Name from Claude Monet’s Impression, Sunrise 1847.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Critic Louis Leroy felt the painting was unfinished, or an “impression”.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Displayed shadows and highlights in color, loose brush work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This gave an effortless and spontaneous effect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Suburban Paris, rural leisure were popular subjects (most notably win Monet and Pierre-Auguste Renoir)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Practice of painting landscapes, scenes of everyday life and spontaneously on the spot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Developed in France in the 19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879791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IMPRESSONISM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4EBF9D-0303-4453-BCCE-B0578FC7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3"/>
          <a:stretch/>
        </p:blipFill>
        <p:spPr>
          <a:xfrm>
            <a:off x="0" y="0"/>
            <a:ext cx="2477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495085" y="1612123"/>
            <a:ext cx="4503633" cy="282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First defined as an aesthetic in literary criticism.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Gained moment as an artistic movement in France and Britain in early decades of 19</a:t>
            </a:r>
            <a:r>
              <a:rPr lang="en-US" baseline="30000" dirty="0"/>
              <a:t>th</a:t>
            </a:r>
            <a:r>
              <a:rPr lang="en-US" dirty="0"/>
              <a:t> century.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Emphasis on imagination and emotion in contrast to classical restraint.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Distinguished by a new interest in human psychology, expression of personal feeling and interest in the natural world. – Tate Museum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Subject matter varied widely: landscapes, religion, revolution, peaceful beauty.</a:t>
            </a:r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“the artist’s feeling is his law”- Caspar David </a:t>
            </a:r>
            <a:r>
              <a:rPr lang="en-US" dirty="0" err="1"/>
              <a:t>Freidrich</a:t>
            </a:r>
            <a:endParaRPr lang="en-US" dirty="0"/>
          </a:p>
          <a:p>
            <a:pPr lvl="0" algn="just">
              <a:buFont typeface="Arial" panose="020B0604020202020204" pitchFamily="34" charset="0"/>
              <a:buChar char="•"/>
            </a:pPr>
            <a:r>
              <a:rPr lang="en-US" dirty="0"/>
              <a:t>Brushwork became looser and less precise.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43"/>
          <p:cNvSpPr txBox="1">
            <a:spLocks noGrp="1"/>
          </p:cNvSpPr>
          <p:nvPr>
            <p:ph type="title" idx="2"/>
          </p:nvPr>
        </p:nvSpPr>
        <p:spPr>
          <a:xfrm>
            <a:off x="3734509" y="298858"/>
            <a:ext cx="5264209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ROMANTICISM</a:t>
            </a:r>
            <a:endParaRPr dirty="0"/>
          </a:p>
        </p:txBody>
      </p:sp>
      <p:pic>
        <p:nvPicPr>
          <p:cNvPr id="5122" name="Picture 2" descr="Image result for romanticism art">
            <a:extLst>
              <a:ext uri="{FF2B5EF4-FFF2-40B4-BE49-F238E27FC236}">
                <a16:creationId xmlns:a16="http://schemas.microsoft.com/office/drawing/2014/main" id="{FB50FC53-6DF2-45C0-AD42-BFD6EF267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7"/>
          <a:stretch/>
        </p:blipFill>
        <p:spPr bwMode="auto">
          <a:xfrm>
            <a:off x="0" y="-8544"/>
            <a:ext cx="2477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3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5"/>
          <p:cNvSpPr/>
          <p:nvPr/>
        </p:nvSpPr>
        <p:spPr>
          <a:xfrm>
            <a:off x="5550600" y="1594175"/>
            <a:ext cx="3593100" cy="320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 txBox="1"/>
          <p:nvPr/>
        </p:nvSpPr>
        <p:spPr>
          <a:xfrm>
            <a:off x="5983000" y="2252681"/>
            <a:ext cx="2439900" cy="90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From Kaggle’s painters by numbers.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Image &amp; Metadata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5" name="Google Shape;635;p45"/>
          <p:cNvSpPr txBox="1"/>
          <p:nvPr/>
        </p:nvSpPr>
        <p:spPr>
          <a:xfrm>
            <a:off x="5983000" y="3562477"/>
            <a:ext cx="2439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Positive class:</a:t>
            </a:r>
            <a:r>
              <a:rPr lang="en" sz="1200" b="1" dirty="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1200" dirty="0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Romanticism</a:t>
            </a:r>
            <a:endParaRPr sz="1200" dirty="0">
              <a:solidFill>
                <a:srgbClr val="F3F3F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38" name="Google Shape;638;p45"/>
          <p:cNvSpPr txBox="1">
            <a:spLocks noGrp="1"/>
          </p:cNvSpPr>
          <p:nvPr>
            <p:ph type="ctrTitle"/>
          </p:nvPr>
        </p:nvSpPr>
        <p:spPr>
          <a:xfrm>
            <a:off x="421111" y="341865"/>
            <a:ext cx="1494183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DATA:</a:t>
            </a:r>
            <a:endParaRPr dirty="0"/>
          </a:p>
        </p:txBody>
      </p:sp>
      <p:pic>
        <p:nvPicPr>
          <p:cNvPr id="17413" name="Picture 5">
            <a:extLst>
              <a:ext uri="{FF2B5EF4-FFF2-40B4-BE49-F238E27FC236}">
                <a16:creationId xmlns:a16="http://schemas.microsoft.com/office/drawing/2014/main" id="{87D454D8-F3BE-4F56-99AA-A5880C94C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 bwMode="auto">
          <a:xfrm>
            <a:off x="255290" y="1846385"/>
            <a:ext cx="5006910" cy="28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D1346E20-AF20-4AA2-8778-A4A3FA9D8D98}"/>
              </a:ext>
            </a:extLst>
          </p:cNvPr>
          <p:cNvSpPr txBox="1"/>
          <p:nvPr/>
        </p:nvSpPr>
        <p:spPr>
          <a:xfrm>
            <a:off x="2214233" y="1594175"/>
            <a:ext cx="1918151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US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Amount of Images Per Style</a:t>
            </a:r>
            <a:endParaRPr lang="en" sz="12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8781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CONVOLUTIONAL NEURAL NETWORK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0050" y="119804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pic>
        <p:nvPicPr>
          <p:cNvPr id="1026" name="Picture 2" descr="A Comprehensive Guide to Convolutional Neural Networks — the ELI5 way">
            <a:extLst>
              <a:ext uri="{FF2B5EF4-FFF2-40B4-BE49-F238E27FC236}">
                <a16:creationId xmlns:a16="http://schemas.microsoft.com/office/drawing/2014/main" id="{312F709B-48E2-4C86-AB11-1C662A9F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98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ACCURACY SCORE</a:t>
            </a:r>
            <a:endParaRPr sz="24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45" name="Google Shape;645;p46"/>
          <p:cNvSpPr/>
          <p:nvPr/>
        </p:nvSpPr>
        <p:spPr>
          <a:xfrm>
            <a:off x="2572810" y="1534927"/>
            <a:ext cx="784380" cy="77247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78.86%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1622200" y="3052732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4836200" y="1470959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Accuracy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9" name="Google Shape;649;p46"/>
          <p:cNvCxnSpPr>
            <a:cxnSpLocks/>
            <a:stCxn id="645" idx="2"/>
            <a:endCxn id="647" idx="0"/>
          </p:cNvCxnSpPr>
          <p:nvPr/>
        </p:nvCxnSpPr>
        <p:spPr>
          <a:xfrm>
            <a:off x="2965000" y="2307398"/>
            <a:ext cx="0" cy="745334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50" name="Google Shape;650;p46"/>
          <p:cNvCxnSpPr>
            <a:cxnSpLocks/>
            <a:stCxn id="16" idx="0"/>
            <a:endCxn id="648" idx="2"/>
          </p:cNvCxnSpPr>
          <p:nvPr/>
        </p:nvCxnSpPr>
        <p:spPr>
          <a:xfrm flipV="1">
            <a:off x="6179000" y="2566559"/>
            <a:ext cx="0" cy="834813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6" name="Google Shape;645;p46">
            <a:extLst>
              <a:ext uri="{FF2B5EF4-FFF2-40B4-BE49-F238E27FC236}">
                <a16:creationId xmlns:a16="http://schemas.microsoft.com/office/drawing/2014/main" id="{D704844F-5403-44AB-BFA0-B6A92912F890}"/>
              </a:ext>
            </a:extLst>
          </p:cNvPr>
          <p:cNvSpPr/>
          <p:nvPr/>
        </p:nvSpPr>
        <p:spPr>
          <a:xfrm>
            <a:off x="5786810" y="3401372"/>
            <a:ext cx="784380" cy="73590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78.88%</a:t>
            </a:r>
            <a:endParaRPr sz="20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3129092" y="110792"/>
            <a:ext cx="3304200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</a:t>
            </a:r>
            <a:r>
              <a:rPr lang="en-US" dirty="0">
                <a:solidFill>
                  <a:srgbClr val="434343"/>
                </a:solidFill>
              </a:rPr>
              <a:t>MATRIX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05A41-9AB2-4061-AF1F-91DE7A44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41" y="779793"/>
            <a:ext cx="4204751" cy="420862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A063E57-A13E-4BC2-8CE5-DBA7F6198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6146" y="924737"/>
            <a:ext cx="1363777" cy="389584"/>
          </a:xfrm>
        </p:spPr>
        <p:txBody>
          <a:bodyPr/>
          <a:lstStyle/>
          <a:p>
            <a:r>
              <a:rPr lang="en-US" dirty="0"/>
              <a:t>True Negatives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369C576-82CA-4D28-841A-6E29AC6E160C}"/>
              </a:ext>
            </a:extLst>
          </p:cNvPr>
          <p:cNvSpPr txBox="1">
            <a:spLocks/>
          </p:cNvSpPr>
          <p:nvPr/>
        </p:nvSpPr>
        <p:spPr>
          <a:xfrm>
            <a:off x="5195769" y="924737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False Positives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1A85B46-D250-4B37-98CB-AC8C111BED71}"/>
              </a:ext>
            </a:extLst>
          </p:cNvPr>
          <p:cNvSpPr txBox="1">
            <a:spLocks/>
          </p:cNvSpPr>
          <p:nvPr/>
        </p:nvSpPr>
        <p:spPr>
          <a:xfrm>
            <a:off x="3296146" y="2985861"/>
            <a:ext cx="14780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False Negatives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91AC780-F4C6-4AD3-A051-2EE0F30FDB10}"/>
              </a:ext>
            </a:extLst>
          </p:cNvPr>
          <p:cNvSpPr txBox="1">
            <a:spLocks/>
          </p:cNvSpPr>
          <p:nvPr/>
        </p:nvSpPr>
        <p:spPr>
          <a:xfrm>
            <a:off x="5179728" y="2956578"/>
            <a:ext cx="1363777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>
                <a:solidFill>
                  <a:srgbClr val="434343"/>
                </a:solidFill>
              </a:rPr>
              <a:t>True Positives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0810522-C163-49B6-A1C1-2B4BCDB34857}"/>
              </a:ext>
            </a:extLst>
          </p:cNvPr>
          <p:cNvSpPr txBox="1">
            <a:spLocks/>
          </p:cNvSpPr>
          <p:nvPr/>
        </p:nvSpPr>
        <p:spPr>
          <a:xfrm>
            <a:off x="3612668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1896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01C455F-582D-457E-A241-4E7D1F78DAF3}"/>
              </a:ext>
            </a:extLst>
          </p:cNvPr>
          <p:cNvSpPr txBox="1">
            <a:spLocks/>
          </p:cNvSpPr>
          <p:nvPr/>
        </p:nvSpPr>
        <p:spPr>
          <a:xfrm>
            <a:off x="5512291" y="1688035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964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BD9A2DC-30EC-4570-8B28-533DFC8306AD}"/>
              </a:ext>
            </a:extLst>
          </p:cNvPr>
          <p:cNvSpPr txBox="1">
            <a:spLocks/>
          </p:cNvSpPr>
          <p:nvPr/>
        </p:nvSpPr>
        <p:spPr>
          <a:xfrm>
            <a:off x="3612668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/>
              <a:t>1383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B4C7E6B-8055-4F94-A92F-42CBC6583CD5}"/>
              </a:ext>
            </a:extLst>
          </p:cNvPr>
          <p:cNvSpPr txBox="1">
            <a:spLocks/>
          </p:cNvSpPr>
          <p:nvPr/>
        </p:nvSpPr>
        <p:spPr>
          <a:xfrm>
            <a:off x="5496250" y="3792348"/>
            <a:ext cx="730732" cy="38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b="1" dirty="0">
                <a:solidFill>
                  <a:srgbClr val="434343"/>
                </a:solidFill>
              </a:rPr>
              <a:t>739</a:t>
            </a:r>
          </a:p>
        </p:txBody>
      </p:sp>
    </p:spTree>
    <p:extLst>
      <p:ext uri="{BB962C8B-B14F-4D97-AF65-F5344CB8AC3E}">
        <p14:creationId xmlns:p14="http://schemas.microsoft.com/office/powerpoint/2010/main" val="17885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2788439" y="255272"/>
            <a:ext cx="2216631" cy="511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19890-D25A-49C8-B915-89EFFB5E3C12}"/>
              </a:ext>
            </a:extLst>
          </p:cNvPr>
          <p:cNvSpPr/>
          <p:nvPr/>
        </p:nvSpPr>
        <p:spPr>
          <a:xfrm>
            <a:off x="461745" y="4424209"/>
            <a:ext cx="11667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Monet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Impression, Sunrise</a:t>
            </a:r>
          </a:p>
          <a:p>
            <a:r>
              <a:rPr lang="fr-FR" sz="10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1872</a:t>
            </a:r>
            <a:endParaRPr lang="en-US" sz="1000" dirty="0">
              <a:solidFill>
                <a:srgbClr val="F3F3F3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3" name="Picture 2" descr="\">
            <a:extLst>
              <a:ext uri="{FF2B5EF4-FFF2-40B4-BE49-F238E27FC236}">
                <a16:creationId xmlns:a16="http://schemas.microsoft.com/office/drawing/2014/main" id="{A5BAC849-AF18-49CA-B68E-D2E164D9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8" y="1178169"/>
            <a:ext cx="3987590" cy="32697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189F2-7167-4ED4-A4B1-8ADD4986F18C}"/>
              </a:ext>
            </a:extLst>
          </p:cNvPr>
          <p:cNvSpPr/>
          <p:nvPr/>
        </p:nvSpPr>
        <p:spPr>
          <a:xfrm>
            <a:off x="2502776" y="4424209"/>
            <a:ext cx="2175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3F3F3"/>
                </a:solidFill>
                <a:latin typeface="Roboto Condensed" panose="020B0604020202020204" charset="0"/>
                <a:ea typeface="Roboto Condensed" panose="020B0604020202020204" charset="0"/>
              </a:rPr>
              <a:t>Image where the term impressionism came from.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CED752-2243-4B4C-9F83-07AA77A0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46" y="1077527"/>
            <a:ext cx="3664439" cy="34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635;p45">
            <a:extLst>
              <a:ext uri="{FF2B5EF4-FFF2-40B4-BE49-F238E27FC236}">
                <a16:creationId xmlns:a16="http://schemas.microsoft.com/office/drawing/2014/main" id="{252A4327-D6B2-4155-A94E-6137201DAA4E}"/>
              </a:ext>
            </a:extLst>
          </p:cNvPr>
          <p:cNvSpPr txBox="1"/>
          <p:nvPr/>
        </p:nvSpPr>
        <p:spPr>
          <a:xfrm rot="16200000">
            <a:off x="4807424" y="2557158"/>
            <a:ext cx="8099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Pixel Count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3" name="Google Shape;635;p45">
            <a:extLst>
              <a:ext uri="{FF2B5EF4-FFF2-40B4-BE49-F238E27FC236}">
                <a16:creationId xmlns:a16="http://schemas.microsoft.com/office/drawing/2014/main" id="{46DB1C08-D572-4EA7-A07C-E8C7CDC7FD0D}"/>
              </a:ext>
            </a:extLst>
          </p:cNvPr>
          <p:cNvSpPr txBox="1"/>
          <p:nvPr/>
        </p:nvSpPr>
        <p:spPr>
          <a:xfrm>
            <a:off x="6893170" y="4529914"/>
            <a:ext cx="1054072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Value: RGB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4" name="Google Shape;635;p45">
            <a:extLst>
              <a:ext uri="{FF2B5EF4-FFF2-40B4-BE49-F238E27FC236}">
                <a16:creationId xmlns:a16="http://schemas.microsoft.com/office/drawing/2014/main" id="{ADF5239C-5441-4F3C-933B-9A6CEA458C5C}"/>
              </a:ext>
            </a:extLst>
          </p:cNvPr>
          <p:cNvSpPr txBox="1"/>
          <p:nvPr/>
        </p:nvSpPr>
        <p:spPr>
          <a:xfrm>
            <a:off x="6296296" y="766380"/>
            <a:ext cx="2039627" cy="3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Color Channels Intensity Distribution</a:t>
            </a:r>
            <a:endParaRPr lang="en" sz="1000" dirty="0">
              <a:solidFill>
                <a:srgbClr val="434343"/>
              </a:solidFill>
              <a:latin typeface="Roboto Condensed"/>
              <a:ea typeface="Roboto Condensed"/>
              <a:cs typeface="Roboto Condensed Light"/>
              <a:sym typeface="Roboto Condensed"/>
            </a:endParaRPr>
          </a:p>
        </p:txBody>
      </p:sp>
      <p:sp>
        <p:nvSpPr>
          <p:cNvPr id="15" name="Google Shape;635;p45">
            <a:extLst>
              <a:ext uri="{FF2B5EF4-FFF2-40B4-BE49-F238E27FC236}">
                <a16:creationId xmlns:a16="http://schemas.microsoft.com/office/drawing/2014/main" id="{DEB43F62-5E1C-4EE8-809C-EF082BDD87CC}"/>
              </a:ext>
            </a:extLst>
          </p:cNvPr>
          <p:cNvSpPr txBox="1"/>
          <p:nvPr/>
        </p:nvSpPr>
        <p:spPr>
          <a:xfrm>
            <a:off x="4860292" y="255272"/>
            <a:ext cx="2039626" cy="57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Actual: Impressonism</a:t>
            </a:r>
            <a:b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</a:br>
            <a:r>
              <a:rPr lang="en" sz="1200" dirty="0">
                <a:solidFill>
                  <a:srgbClr val="434343"/>
                </a:solidFill>
                <a:latin typeface="Roboto Condensed"/>
                <a:ea typeface="Roboto Condensed"/>
                <a:cs typeface="Roboto Condensed Light"/>
                <a:sym typeface="Roboto Condensed"/>
              </a:rPr>
              <a:t>Predicted: Romanticism 93.84%</a:t>
            </a:r>
          </a:p>
        </p:txBody>
      </p:sp>
    </p:spTree>
    <p:extLst>
      <p:ext uri="{BB962C8B-B14F-4D97-AF65-F5344CB8AC3E}">
        <p14:creationId xmlns:p14="http://schemas.microsoft.com/office/powerpoint/2010/main" val="2174383905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634</Words>
  <Application>Microsoft Office PowerPoint</Application>
  <PresentationFormat>On-screen Show (16:9)</PresentationFormat>
  <Paragraphs>107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Condensed Light</vt:lpstr>
      <vt:lpstr>Fira Sans Extra Condensed Medium</vt:lpstr>
      <vt:lpstr>Arial</vt:lpstr>
      <vt:lpstr>Barlow Semi Condensed SemiBold</vt:lpstr>
      <vt:lpstr>Roboto Condensed</vt:lpstr>
      <vt:lpstr>Barlow Semi Condensed</vt:lpstr>
      <vt:lpstr>Muli Regular</vt:lpstr>
      <vt:lpstr>Bahiana</vt:lpstr>
      <vt:lpstr>Annual Report General by Slidesgo</vt:lpstr>
      <vt:lpstr>CLASSIFYING ART PERIODS</vt:lpstr>
      <vt:lpstr>MODELING</vt:lpstr>
      <vt:lpstr>IMPRESSONISM</vt:lpstr>
      <vt:lpstr>ROMANTICISM</vt:lpstr>
      <vt:lpstr>THE DATA:</vt:lpstr>
      <vt:lpstr>CONVOLUTIONAL NEURAL NETWORK</vt:lpstr>
      <vt:lpstr>ACCURACY SCORE</vt:lpstr>
      <vt:lpstr>CONFUSION MATRIX</vt:lpstr>
      <vt:lpstr>PREDICTIONS</vt:lpstr>
      <vt:lpstr>PREDICTIONS</vt:lpstr>
      <vt:lpstr>PREDICTIONS</vt:lpstr>
      <vt:lpstr>PREDICTIONS</vt:lpstr>
      <vt:lpstr>PowerPoint Presentation</vt:lpstr>
      <vt:lpstr>PowerPoint Presentation</vt:lpstr>
      <vt:lpstr>CONCLUSIONS: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REPORT</dc:title>
  <dc:creator>Vera</dc:creator>
  <cp:lastModifiedBy>Ana Petronijevic</cp:lastModifiedBy>
  <cp:revision>38</cp:revision>
  <dcterms:modified xsi:type="dcterms:W3CDTF">2020-04-24T17:08:25Z</dcterms:modified>
</cp:coreProperties>
</file>